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6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  <p:sldId id="269" r:id="rId14"/>
    <p:sldId id="271" r:id="rId15"/>
    <p:sldId id="270" r:id="rId16"/>
    <p:sldId id="272" r:id="rId17"/>
    <p:sldId id="274" r:id="rId18"/>
    <p:sldId id="273" r:id="rId19"/>
    <p:sldId id="275" r:id="rId20"/>
    <p:sldId id="276" r:id="rId21"/>
    <p:sldId id="258" r:id="rId22"/>
    <p:sldId id="26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3A78A-3FAA-41E4-8AB2-C44EC852718C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C4031-A089-4E7D-9CF0-FD38C6CE5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88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Weaver, PART I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C4031-A089-4E7D-9CF0-FD38C6CE5E3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339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C4031-A089-4E7D-9CF0-FD38C6CE5E3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53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8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0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2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84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06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02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84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27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73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29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3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43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04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20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1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7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5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4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4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2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6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>
                <a:solidFill>
                  <a:srgbClr val="595959"/>
                </a:solidFill>
              </a:rPr>
              <a:pPr/>
              <a:t>‹#›</a:t>
            </a:fld>
            <a:endParaRPr ker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970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>
                <a:solidFill>
                  <a:srgbClr val="595959"/>
                </a:solidFill>
              </a:rPr>
              <a:pPr/>
              <a:t>‹#›</a:t>
            </a:fld>
            <a:endParaRPr ker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438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omolecula.ru/articles/farmakogenomika-izuchenie-genov-na-sluzhbe-personalizirovannoi-meditsin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14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1800" dirty="0">
                <a:latin typeface="Cambria"/>
                <a:ea typeface="Cambria"/>
                <a:cs typeface="Cambria"/>
                <a:sym typeface="Cambria"/>
              </a:rPr>
              <a:t>Al-</a:t>
            </a:r>
            <a:r>
              <a:rPr lang="en-GB" sz="1800" dirty="0" err="1">
                <a:latin typeface="Cambria"/>
                <a:ea typeface="Cambria"/>
                <a:cs typeface="Cambria"/>
                <a:sym typeface="Cambria"/>
              </a:rPr>
              <a:t>Farabi</a:t>
            </a:r>
            <a:r>
              <a:rPr lang="en-GB" sz="1800" dirty="0">
                <a:latin typeface="Cambria"/>
                <a:ea typeface="Cambria"/>
                <a:cs typeface="Cambria"/>
                <a:sym typeface="Cambria"/>
              </a:rPr>
              <a:t> Kazakh National University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1800" dirty="0">
                <a:latin typeface="Cambria"/>
                <a:ea typeface="Cambria"/>
                <a:cs typeface="Cambria"/>
                <a:sym typeface="Cambria"/>
              </a:rPr>
              <a:t>Higher School of </a:t>
            </a:r>
            <a:r>
              <a:rPr lang="en-GB" sz="1800" dirty="0" smtClean="0">
                <a:latin typeface="Cambria"/>
                <a:ea typeface="Cambria"/>
                <a:cs typeface="Cambria"/>
                <a:sym typeface="Cambria"/>
              </a:rPr>
              <a:t>Medicine</a:t>
            </a:r>
            <a:br>
              <a:rPr lang="en-GB" sz="1800" dirty="0" smtClean="0">
                <a:latin typeface="Cambria"/>
                <a:ea typeface="Cambria"/>
                <a:cs typeface="Cambria"/>
                <a:sym typeface="Cambria"/>
              </a:rPr>
            </a:br>
            <a:r>
              <a:rPr lang="en-GB" sz="1800" dirty="0" smtClean="0">
                <a:latin typeface="Cambria"/>
                <a:ea typeface="Cambria"/>
                <a:cs typeface="Cambria"/>
                <a:sym typeface="Cambria"/>
              </a:rPr>
              <a:t>Department of Fundamental Medicine</a:t>
            </a:r>
            <a:endParaRPr sz="180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5" name="Google Shape;145;p37"/>
          <p:cNvSpPr txBox="1">
            <a:spLocks noGrp="1"/>
          </p:cNvSpPr>
          <p:nvPr>
            <p:ph type="body" idx="1"/>
          </p:nvPr>
        </p:nvSpPr>
        <p:spPr>
          <a:xfrm>
            <a:off x="311700" y="3060633"/>
            <a:ext cx="8520600" cy="14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Pharmacogenomics</a:t>
            </a:r>
            <a:endParaRPr sz="2800" b="1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 sz="2800" b="1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9" y="453762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Lecturer and creator: PhD </a:t>
            </a:r>
            <a:r>
              <a:rPr lang="en-US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Pinsky</a:t>
            </a:r>
            <a:r>
              <a:rPr lang="en-US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Ilya</a:t>
            </a:r>
            <a:r>
              <a:rPr lang="en-US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Vladimirovich</a:t>
            </a:r>
            <a:endParaRPr lang="ru-RU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83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upload.wikimedia.org/wikipedia/commons/thumb/2/2e/Dna-SNP.svg/306px-Dna-SN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19268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4653136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upper DNA molecule differs from the lower DNA molecule at a single base-pair location (a C/A polymorphism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https://en.wikipedia.org/wiki/Single-nucleotide_polymorphism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5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6/64/Missense_Mutation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4360"/>
            <a:ext cx="662473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551723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http://ghr.nlm.nih.gov/handbook/illustrations/missense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1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Non-sense mutation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530120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https://www.technologynetworks.com/genomics/articles/missense-nonsense-and-frameshift-mutations-a-genetic-guide-329274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Methods of pharmacogenomics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Genome-wide association study (GWAS)</a:t>
            </a:r>
          </a:p>
          <a:p>
            <a:r>
              <a:rPr lang="en-US" dirty="0" smtClean="0"/>
              <a:t>Genome sequencing methods</a:t>
            </a:r>
          </a:p>
          <a:p>
            <a:r>
              <a:rPr lang="en-US" dirty="0" smtClean="0"/>
              <a:t>Genotyping:</a:t>
            </a:r>
          </a:p>
          <a:p>
            <a:pPr algn="just">
              <a:buFont typeface="+mj-lt"/>
              <a:buAutoNum type="alphaLcParenR"/>
            </a:pPr>
            <a:r>
              <a:rPr lang="en-US" dirty="0" smtClean="0"/>
              <a:t>Restriction fragment length </a:t>
            </a:r>
            <a:r>
              <a:rPr lang="en-US" dirty="0" err="1" smtClean="0"/>
              <a:t>polymorthism</a:t>
            </a:r>
            <a:r>
              <a:rPr lang="en-US" dirty="0" smtClean="0"/>
              <a:t> (RFLP)</a:t>
            </a:r>
          </a:p>
          <a:p>
            <a:pPr algn="just">
              <a:buFont typeface="+mj-lt"/>
              <a:buAutoNum type="alphaLcParenR"/>
            </a:pPr>
            <a:r>
              <a:rPr lang="en-US" dirty="0" smtClean="0"/>
              <a:t>Polymerase chain reaction (PCR)</a:t>
            </a:r>
          </a:p>
          <a:p>
            <a:pPr algn="just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 smtClean="0"/>
              <a:t>Amplified </a:t>
            </a:r>
            <a:r>
              <a:rPr lang="en-US" dirty="0"/>
              <a:t>fragment length </a:t>
            </a:r>
            <a:r>
              <a:rPr lang="en-US" dirty="0" smtClean="0"/>
              <a:t>polymorphism (AFLP)</a:t>
            </a:r>
          </a:p>
          <a:p>
            <a:pPr algn="just">
              <a:buFont typeface="+mj-lt"/>
              <a:buAutoNum type="alphaLcParenR"/>
            </a:pPr>
            <a:r>
              <a:rPr lang="en-US" dirty="0" smtClean="0"/>
              <a:t>DNA microarray and etc.</a:t>
            </a:r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593367"/>
            <a:ext cx="8520600" cy="531377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Genome-wide association study (GWAS)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412776"/>
            <a:ext cx="780097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472514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In genetics, a genome-wide association study (GWA study, or GWAS), also known as whole genome association study (WGA study, or WGAS), is an observational study of a genome-wide set of genetic variants in different individuals to see if any variant is associated with a trait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[14]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0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20600" cy="459369"/>
          </a:xfrm>
        </p:spPr>
        <p:txBody>
          <a:bodyPr/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Sanger (chain-termination) method for DNA sequencing.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upload.wikimedia.org/wikipedia/commons/thumb/b/b2/Sanger-sequencing.svg/1280px-Sanger-sequencing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632848" cy="507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6177887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https://en.wikipedia.org/wiki/Sanger_sequencing#/media/File:Sanger-sequencing.svg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1207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593367"/>
            <a:ext cx="8520600" cy="459369"/>
          </a:xfrm>
        </p:spPr>
        <p:txBody>
          <a:bodyPr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Restriction fragment length polymorphism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32856"/>
            <a:ext cx="460851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324036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797152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https://en.wikipedia.org/wiki/Restriction_fragment_length_polymorphism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011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chematic drawing of a complete PCR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424936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39103"/>
            <a:ext cx="8520600" cy="603385"/>
          </a:xfrm>
        </p:spPr>
        <p:txBody>
          <a:bodyPr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Polymerase chain reaction (PCR)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5373216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https://en.wikipedia.org/wiki/Polymerase_chain_reaction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704" y="404664"/>
            <a:ext cx="8520600" cy="531377"/>
          </a:xfrm>
        </p:spPr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Amplified fragment length polymorphism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56" y="980728"/>
            <a:ext cx="5112568" cy="195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5256584" cy="282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6093296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https://en.wikipedia.org/wiki/Amplified_fragment_length_polymorphism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7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5" t="25430" r="25541" b="15464"/>
          <a:stretch/>
        </p:blipFill>
        <p:spPr bwMode="auto">
          <a:xfrm>
            <a:off x="427685" y="332656"/>
            <a:ext cx="800650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7685" y="5877272"/>
            <a:ext cx="8176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Yu Liu. OMICS in Clinical Practice / 2014 by Apple Academic Press, Inc. – 456 p.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7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284175"/>
            <a:ext cx="8520600" cy="1072792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latin typeface="Cambria"/>
                <a:ea typeface="Cambria"/>
                <a:cs typeface="Cambria"/>
                <a:sym typeface="Cambria"/>
              </a:rPr>
              <a:t>LEARNING OUTCOMES</a:t>
            </a:r>
            <a:br>
              <a:rPr lang="en-US" b="1" dirty="0">
                <a:latin typeface="Cambria"/>
                <a:ea typeface="Cambria"/>
                <a:cs typeface="Cambria"/>
                <a:sym typeface="Cambria"/>
              </a:rPr>
            </a:br>
            <a:r>
              <a:rPr lang="en-US" b="1" dirty="0">
                <a:latin typeface="Cambria"/>
                <a:ea typeface="Cambria"/>
                <a:cs typeface="Cambria"/>
                <a:sym typeface="Cambria"/>
              </a:rPr>
              <a:t>As a result of the lesson you will be able to: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1. Explain the difference between the terms “</a:t>
            </a:r>
            <a:r>
              <a:rPr lang="en-US" dirty="0" err="1"/>
              <a:t>pharmacogenetics</a:t>
            </a:r>
            <a:r>
              <a:rPr lang="en-US" dirty="0"/>
              <a:t>” and “pharmacogenomics”.</a:t>
            </a:r>
            <a:endParaRPr lang="ru-RU" dirty="0"/>
          </a:p>
          <a:p>
            <a:pPr algn="just"/>
            <a:r>
              <a:rPr lang="en-US" dirty="0"/>
              <a:t>2. Characterize the mechanisms of genetically based human reactions to the medical drugs, give the specific examples. </a:t>
            </a:r>
            <a:endParaRPr lang="ru-RU" dirty="0"/>
          </a:p>
          <a:p>
            <a:pPr algn="just"/>
            <a:r>
              <a:rPr lang="en-US" dirty="0"/>
              <a:t>3. Describe the methods of pharmacogenomics.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6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8520600" cy="4555200"/>
          </a:xfrm>
        </p:spPr>
        <p:txBody>
          <a:bodyPr>
            <a:noAutofit/>
          </a:bodyPr>
          <a:lstStyle/>
          <a:p>
            <a:pPr algn="just">
              <a:buSzPct val="100000"/>
              <a:buFont typeface="+mj-lt"/>
              <a:buAutoNum type="arabicPeriod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Ermak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Gennady (2015). Emerging Medical Technologies. World Scientific. ISBN 978-981-4675-80-2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Sheffield LJ,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Phillimore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HE (2009). "Clinical use of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pharmacogenomic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tests in 2009".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Biochem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Rev. 30 (2): 55–65. PMC 2702214. PMID 19565025.</a:t>
            </a:r>
          </a:p>
          <a:p>
            <a:pPr algn="just"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Shin J,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Kayser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SR,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Langaee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TY (April 2009). "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Pharmacogenetics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from discovery to patient care". Am J Health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Syst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Pharm. 66 (7): 625–37. doi:10.2146/ajhp080170. PMID 19299369.</a:t>
            </a:r>
          </a:p>
          <a:p>
            <a:pPr algn="just"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"Center for Genetics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Education“</a:t>
            </a:r>
          </a:p>
          <a:p>
            <a:pPr algn="just">
              <a:buSzPct val="100000"/>
              <a:buFont typeface="+mj-lt"/>
              <a:buAutoNum type="arabicPeriod"/>
            </a:pP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Pirmohamed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 (2001). "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Pharmacogenetics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pharmacogenomics". Br J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Pharmacol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52 (4): 345–7. doi:10.1046/j.0306-5251.2001.01498.x. PMC 2014592. PMID 11678777.</a:t>
            </a:r>
          </a:p>
          <a:p>
            <a:pPr algn="just"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Prasad K (2009). "Role of regulatory agencies in translating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pharmacogenetics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the clinics".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Cases Miner Bone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Metab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6 (1): 29–34. PMC 2781218. PMID 22461095.</a:t>
            </a:r>
          </a:p>
          <a:p>
            <a:pPr algn="just"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Evans DA, Clarke CA (1961). "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Pharmacogenetics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". Br Med Bull. 17 (3): 234–40. doi:10.1093/oxfordjournals.bmb.a069915. PMID 13697554.</a:t>
            </a:r>
          </a:p>
          <a:p>
            <a:pPr algn="just"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Kalow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 (2006). "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Pharmacogenetics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pharmacogenomics: origin, status, and the hope for personalized medicine". Pharmacogenomics J. 6 (3): 162–5. doi:10.1038/sj.tpj.6500361. PMID 16415920.</a:t>
            </a:r>
          </a:p>
          <a:p>
            <a:pPr algn="just"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Vogel F.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Moderne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Probleme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der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Humangenetik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Ergeb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Inn Med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Kinderheilk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1959; 12: 52–125</a:t>
            </a:r>
          </a:p>
          <a:p>
            <a:pPr algn="just"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Motulsky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AG, Qi M (2006). "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Pharmacogenetics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pharmacogenomics and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ecogenetics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". J Zhejiang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Sci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B. 7 (2): 169–70. doi:10.1631/jzus.2006.B0169. PMC 1363768. PMID 16421980.</a:t>
            </a:r>
          </a:p>
          <a:p>
            <a:pPr algn="just">
              <a:buSzPct val="100000"/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Realities and Expectations of Pharmacogenomics and Personalized Medicine: Impact of Translating Genetic Knowledge into Clinical Practice. 2010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0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620688"/>
            <a:ext cx="8520600" cy="5471145"/>
          </a:xfrm>
        </p:spPr>
        <p:txBody>
          <a:bodyPr/>
          <a:lstStyle/>
          <a:p>
            <a:pPr>
              <a:buFont typeface="+mj-lt"/>
              <a:buAutoNum type="arabicPeriod" startAt="12"/>
            </a:pPr>
            <a:r>
              <a:rPr lang="en-US" dirty="0" err="1">
                <a:solidFill>
                  <a:schemeClr val="tx1"/>
                </a:solidFill>
              </a:rPr>
              <a:t>Hasler</a:t>
            </a:r>
            <a:r>
              <a:rPr lang="en-US" dirty="0">
                <a:solidFill>
                  <a:schemeClr val="tx1"/>
                </a:solidFill>
              </a:rPr>
              <a:t> JA (February 1999). "</a:t>
            </a:r>
            <a:r>
              <a:rPr lang="en-US" dirty="0" err="1">
                <a:solidFill>
                  <a:schemeClr val="tx1"/>
                </a:solidFill>
              </a:rPr>
              <a:t>Pharmacogenetics</a:t>
            </a:r>
            <a:r>
              <a:rPr lang="en-US" dirty="0">
                <a:solidFill>
                  <a:schemeClr val="tx1"/>
                </a:solidFill>
              </a:rPr>
              <a:t> of cytochromes P450". </a:t>
            </a:r>
            <a:r>
              <a:rPr lang="en-US" dirty="0" err="1">
                <a:solidFill>
                  <a:schemeClr val="tx1"/>
                </a:solidFill>
              </a:rPr>
              <a:t>Mol</a:t>
            </a:r>
            <a:r>
              <a:rPr lang="en-US" dirty="0">
                <a:solidFill>
                  <a:schemeClr val="tx1"/>
                </a:solidFill>
              </a:rPr>
              <a:t> Aspects Med. 20 (1–2): 25–137. doi:10.1016/s0098-2997(99)00005-9. PMID 10575648.</a:t>
            </a:r>
          </a:p>
          <a:p>
            <a:pPr>
              <a:buFont typeface="+mj-lt"/>
              <a:buAutoNum type="arabicPeriod" startAt="12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Ingelman-Sundberg</a:t>
            </a:r>
            <a:r>
              <a:rPr lang="en-US" dirty="0">
                <a:solidFill>
                  <a:schemeClr val="tx1"/>
                </a:solidFill>
              </a:rPr>
              <a:t> M (April 2004). "</a:t>
            </a:r>
            <a:r>
              <a:rPr lang="en-US" dirty="0" err="1">
                <a:solidFill>
                  <a:schemeClr val="tx1"/>
                </a:solidFill>
              </a:rPr>
              <a:t>Pharmacogenetics</a:t>
            </a:r>
            <a:r>
              <a:rPr lang="en-US" dirty="0">
                <a:solidFill>
                  <a:schemeClr val="tx1"/>
                </a:solidFill>
              </a:rPr>
              <a:t> of cytochrome P450 and its applications in drug therapy: the past, present and future". Trends </a:t>
            </a:r>
            <a:r>
              <a:rPr lang="en-US" dirty="0" err="1">
                <a:solidFill>
                  <a:schemeClr val="tx1"/>
                </a:solidFill>
              </a:rPr>
              <a:t>Pharmacol</a:t>
            </a:r>
            <a:r>
              <a:rPr lang="en-US" dirty="0">
                <a:solidFill>
                  <a:schemeClr val="tx1"/>
                </a:solidFill>
              </a:rPr>
              <a:t> Sci. 25 (4): 193–200. doi:10.1016/j.tips.2004.02.007. PMID </a:t>
            </a:r>
            <a:r>
              <a:rPr lang="en-US" dirty="0" smtClean="0">
                <a:solidFill>
                  <a:schemeClr val="tx1"/>
                </a:solidFill>
              </a:rPr>
              <a:t>15063083</a:t>
            </a:r>
          </a:p>
          <a:p>
            <a:pPr algn="just">
              <a:buFont typeface="+mj-lt"/>
              <a:buAutoNum type="arabicPeriod" startAt="12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Manolio</a:t>
            </a:r>
            <a:r>
              <a:rPr lang="en-US" dirty="0">
                <a:solidFill>
                  <a:schemeClr val="tx1"/>
                </a:solidFill>
              </a:rPr>
              <a:t> TA (July 2010). "</a:t>
            </a:r>
            <a:r>
              <a:rPr lang="en-US" dirty="0" err="1">
                <a:solidFill>
                  <a:schemeClr val="tx1"/>
                </a:solidFill>
              </a:rPr>
              <a:t>Genomewide</a:t>
            </a:r>
            <a:r>
              <a:rPr lang="en-US" dirty="0">
                <a:solidFill>
                  <a:schemeClr val="tx1"/>
                </a:solidFill>
              </a:rPr>
              <a:t> association studies and assessment of the risk of disease". The New England Journal of Medicine. 363 (2): 166–76. doi:10.1056/NEJMra0905980. PMID 20647212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7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Definitions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b="1" dirty="0"/>
              <a:t>Pharmacogenomics</a:t>
            </a:r>
            <a:r>
              <a:rPr lang="en-US" dirty="0"/>
              <a:t> is the study of the role of the genome in drug response. Its name (</a:t>
            </a:r>
            <a:r>
              <a:rPr lang="en-US" dirty="0" err="1"/>
              <a:t>pharmaco</a:t>
            </a:r>
            <a:r>
              <a:rPr lang="en-US" dirty="0"/>
              <a:t>- + genomics) reflects its combining of pharmacology and genomics. Pharmacogenomics analyzes how the genetic makeup of an individual affects his/her response to drugs.[1</a:t>
            </a:r>
            <a:r>
              <a:rPr lang="en-US" dirty="0" smtClean="0"/>
              <a:t>]</a:t>
            </a:r>
          </a:p>
          <a:p>
            <a:pPr algn="just"/>
            <a:r>
              <a:rPr lang="en-US" dirty="0"/>
              <a:t> </a:t>
            </a:r>
            <a:r>
              <a:rPr lang="en-US" b="1" dirty="0" err="1" smtClean="0"/>
              <a:t>Pharmacogenetics</a:t>
            </a:r>
            <a:r>
              <a:rPr lang="en-US" b="1" dirty="0" smtClean="0"/>
              <a:t> </a:t>
            </a:r>
            <a:r>
              <a:rPr lang="en-US" dirty="0" smtClean="0"/>
              <a:t>focuses </a:t>
            </a:r>
            <a:r>
              <a:rPr lang="en-US" dirty="0"/>
              <a:t>on single drug-gene interactions, while pharmacogenomics encompasses a more </a:t>
            </a:r>
            <a:r>
              <a:rPr lang="en-US" b="1" dirty="0"/>
              <a:t>genome-wide association </a:t>
            </a:r>
            <a:r>
              <a:rPr lang="en-US" dirty="0"/>
              <a:t>approach, incorporating genomics and epigenetics while dealing with the effects of multiple genes on drug response</a:t>
            </a:r>
            <a:r>
              <a:rPr lang="en-US" dirty="0" smtClean="0"/>
              <a:t>.[2][3][4]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7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8092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02128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biomolecula.ru/articles/farmakogenomika-izuchenie-genov-na-sluzhbe-personalizirovannoi-meditsiny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5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20600" cy="531377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History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80728"/>
            <a:ext cx="8520600" cy="4555200"/>
          </a:xfrm>
        </p:spPr>
        <p:txBody>
          <a:bodyPr/>
          <a:lstStyle/>
          <a:p>
            <a:pPr algn="jus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Pharmacogenomics was first recognized by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Pythagoras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around 510 BC when he made a connection between the dangers of fava bean ingestion with hemolytic anemia and oxidative stress. This identification was later validated and attributed to deficiency of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G6PD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the 1950s and called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favism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.[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][6]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Although the first official publication dates back to 1961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,[7]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circa 1950s marked the unofficial beginnings of this science. Reports of prolonged paralysis and fatal reactions linked to genetic variants in patients who lacked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butyryl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-cholinesterase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(‘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pseudocholinesterase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’) following administration of succinylcholine injection during anesthesia were first reported in 1956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.[8]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term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pharmacogenetics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was first coined in 1959 by Friedrich Vogel of Heidelberg, Germany (although some papers suggest it was 1957 or 1958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).[9]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the late 1960s, twin studies supported the inference of genetic involvement in drug metabolism, with identical twins sharing remarkable similarities to drug response compared to fraternal twins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.[10]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term pharmacogenomics first began appearing around the 1990s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.[5]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first FDA approval of 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pharmacogenetic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test was in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2005[11]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(for alleles in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CYP2D6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CYP2C19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804863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949280"/>
            <a:ext cx="804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Mary V. </a:t>
            </a:r>
            <a:r>
              <a:rPr lang="en-US" dirty="0" err="1"/>
              <a:t>Relling</a:t>
            </a:r>
            <a:r>
              <a:rPr lang="en-US" dirty="0"/>
              <a:t>, William E. Evans. (2015). Pharmacogenomics in the clinic. Nature. 526, 343-350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67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20600" cy="763600"/>
          </a:xfrm>
        </p:spPr>
        <p:txBody>
          <a:bodyPr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Drug-metabolizing enzymes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8520600" cy="4555200"/>
          </a:xfrm>
        </p:spPr>
        <p:txBody>
          <a:bodyPr/>
          <a:lstStyle/>
          <a:p>
            <a:pPr algn="just">
              <a:buFont typeface="Arial"/>
              <a:buChar char="•"/>
            </a:pPr>
            <a:r>
              <a:rPr lang="en-US" sz="2400" b="1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Cytochrome P450s</a:t>
            </a:r>
          </a:p>
          <a:p>
            <a:pPr algn="just">
              <a:buFont typeface="Arial"/>
              <a:buChar char="•"/>
            </a:pPr>
            <a:r>
              <a:rPr lang="en-US" sz="2400" b="1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VKORC1 (Vitamin K </a:t>
            </a:r>
            <a:r>
              <a:rPr lang="en-US" sz="2400" b="1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epOxide</a:t>
            </a:r>
            <a:r>
              <a:rPr lang="en-US" sz="2400" b="1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Reductase</a:t>
            </a:r>
            <a:r>
              <a:rPr lang="en-US" sz="2400" b="1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Complex (VKORC) subunit 1</a:t>
            </a:r>
          </a:p>
          <a:p>
            <a:pPr algn="just">
              <a:buFont typeface="Arial"/>
              <a:buChar char="•"/>
            </a:pPr>
            <a:r>
              <a:rPr lang="en-US" sz="2400" b="1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TPMT (</a:t>
            </a:r>
            <a:r>
              <a:rPr lang="en-US" sz="2400" b="1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Thiopurine</a:t>
            </a:r>
            <a:r>
              <a:rPr lang="en-US" sz="2400" b="1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methyltransferase</a:t>
            </a:r>
            <a:r>
              <a:rPr lang="en-US" sz="2400" b="1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8960"/>
            <a:ext cx="410445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630932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https://en.wikipedia.org/wiki/CYP2D6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2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778125"/>
              </p:ext>
            </p:extLst>
          </p:nvPr>
        </p:nvGraphicFramePr>
        <p:xfrm>
          <a:off x="539552" y="260648"/>
          <a:ext cx="8280921" cy="6471968"/>
        </p:xfrm>
        <a:graphic>
          <a:graphicData uri="http://schemas.openxmlformats.org/drawingml/2006/table">
            <a:tbl>
              <a:tblPr/>
              <a:tblGrid>
                <a:gridCol w="2760307"/>
                <a:gridCol w="2760307"/>
                <a:gridCol w="2760307"/>
              </a:tblGrid>
              <a:tr h="17111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Drug Metabolism of Major 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CYPs</a:t>
                      </a:r>
                      <a:r>
                        <a:rPr lang="en-US" sz="20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[12][13]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39" marR="39039" marT="19519" marB="1951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6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Enzyme</a:t>
                      </a:r>
                    </a:p>
                  </a:txBody>
                  <a:tcPr marL="39039" marR="39039" marT="19519" marB="1951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Fraction of drug metabolism (%)</a:t>
                      </a:r>
                    </a:p>
                  </a:txBody>
                  <a:tcPr marL="39039" marR="39039" marT="19519" marB="1951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Example Drugs</a:t>
                      </a:r>
                    </a:p>
                  </a:txBody>
                  <a:tcPr marL="39039" marR="39039" marT="19519" marB="1951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761133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CYP2C9</a:t>
                      </a:r>
                    </a:p>
                  </a:txBody>
                  <a:tcPr marL="39039" marR="39039" marT="19519" marB="1951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9039" marR="39039" marT="19519" marB="1951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Tolbutamide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ibuprofen,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mefenamic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acid,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tetrahydrocannabinol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losartan,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diclofenac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039" marR="39039" marT="19519" marB="1951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05614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CYP2C19</a:t>
                      </a:r>
                    </a:p>
                  </a:txBody>
                  <a:tcPr marL="39039" marR="39039" marT="19519" marB="1951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9039" marR="39039" marT="19519" marB="1951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S-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mephenytoin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amitriptyline, diazepam, omeprazole,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proguanil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hexobarbital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propranolol, imipramine</a:t>
                      </a:r>
                    </a:p>
                  </a:txBody>
                  <a:tcPr marL="39039" marR="39039" marT="19519" marB="1951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498651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CYP2D6</a:t>
                      </a:r>
                    </a:p>
                  </a:txBody>
                  <a:tcPr marL="39039" marR="39039" marT="19519" marB="1951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20-30</a:t>
                      </a:r>
                    </a:p>
                  </a:txBody>
                  <a:tcPr marL="39039" marR="39039" marT="19519" marB="1951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Debrisoquine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metoprolol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sparteine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propranolol,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encainide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codeine, dextromethorphan, clozapine,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desipramine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haloperidol, amitriptyline, imipramine</a:t>
                      </a:r>
                    </a:p>
                  </a:txBody>
                  <a:tcPr marL="39039" marR="39039" marT="19519" marB="1951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908637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CYP3A4</a:t>
                      </a:r>
                    </a:p>
                  </a:txBody>
                  <a:tcPr marL="39039" marR="39039" marT="19519" marB="1951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40-45</a:t>
                      </a:r>
                    </a:p>
                  </a:txBody>
                  <a:tcPr marL="39039" marR="39039" marT="19519" marB="1951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Erythromycin,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ethinylestradiol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nifedipine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triazolam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cyclosporine, amitriptyline, imipramine</a:t>
                      </a:r>
                    </a:p>
                  </a:txBody>
                  <a:tcPr marL="39039" marR="39039" marT="19519" marB="1951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908637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CYP3A5</a:t>
                      </a:r>
                    </a:p>
                  </a:txBody>
                  <a:tcPr marL="39039" marR="39039" marT="19519" marB="1951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&lt;1</a:t>
                      </a:r>
                    </a:p>
                  </a:txBody>
                  <a:tcPr marL="39039" marR="39039" marT="19519" marB="1951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Erythromycin,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ethinylestradiol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nifedipine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triazolam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cyclosporine, amitriptyline, aldosterone</a:t>
                      </a:r>
                    </a:p>
                  </a:txBody>
                  <a:tcPr marL="39039" marR="39039" marT="19519" marB="1951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1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9" y="617885"/>
            <a:ext cx="850582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5" y="5301208"/>
            <a:ext cx="80693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https://en.wikipedia.org/wiki/Single-nucleotide_polymorphism#/media/File:Types_of_SNP_new1.png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121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1104</Words>
  <Application>Microsoft Office PowerPoint</Application>
  <PresentationFormat>Экран (4:3)</PresentationFormat>
  <Paragraphs>85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Simple Light</vt:lpstr>
      <vt:lpstr>1_Simple Light</vt:lpstr>
      <vt:lpstr>Al-Farabi Kazakh National University Higher School of Medicine Department of Fundamental Medicine   </vt:lpstr>
      <vt:lpstr>LEARNING OUTCOMES As a result of the lesson you will be able to:</vt:lpstr>
      <vt:lpstr>Definitions</vt:lpstr>
      <vt:lpstr>Презентация PowerPoint</vt:lpstr>
      <vt:lpstr>History</vt:lpstr>
      <vt:lpstr>Презентация PowerPoint</vt:lpstr>
      <vt:lpstr>Drug-metabolizing enzymes</vt:lpstr>
      <vt:lpstr>Презентация PowerPoint</vt:lpstr>
      <vt:lpstr>Презентация PowerPoint</vt:lpstr>
      <vt:lpstr>Презентация PowerPoint</vt:lpstr>
      <vt:lpstr>Презентация PowerPoint</vt:lpstr>
      <vt:lpstr>Non-sense mutation</vt:lpstr>
      <vt:lpstr>Methods of pharmacogenomics</vt:lpstr>
      <vt:lpstr>Genome-wide association study (GWAS)</vt:lpstr>
      <vt:lpstr>The Sanger (chain-termination) method for DNA sequencing.</vt:lpstr>
      <vt:lpstr>Restriction fragment length polymorphism</vt:lpstr>
      <vt:lpstr>Polymerase chain reaction (PCR)</vt:lpstr>
      <vt:lpstr>Amplified fragment length polymorphism</vt:lpstr>
      <vt:lpstr>Презентация PowerPoint</vt:lpstr>
      <vt:lpstr>References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Al-Farabi Kazakh National University Higher School of Medicine Department of Fundamental Medicine   </dc:title>
  <dc:creator>User</dc:creator>
  <cp:lastModifiedBy>User</cp:lastModifiedBy>
  <cp:revision>29</cp:revision>
  <dcterms:created xsi:type="dcterms:W3CDTF">2021-02-19T18:46:52Z</dcterms:created>
  <dcterms:modified xsi:type="dcterms:W3CDTF">2021-02-28T21:07:12Z</dcterms:modified>
</cp:coreProperties>
</file>